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4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0BC"/>
    <a:srgbClr val="66FF00"/>
    <a:srgbClr val="CCFF99"/>
    <a:srgbClr val="00FFCC"/>
    <a:srgbClr val="B7DEE8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59"/>
    <p:restoredTop sz="94490"/>
  </p:normalViewPr>
  <p:slideViewPr>
    <p:cSldViewPr snapToGrid="0" snapToObjects="1">
      <p:cViewPr varScale="1">
        <p:scale>
          <a:sx n="121" d="100"/>
          <a:sy n="121" d="100"/>
        </p:scale>
        <p:origin x="14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4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4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9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1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1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6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3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2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9302-D0C5-AA4C-A975-C67528050E76}" type="datetimeFigureOut">
              <a:rPr lang="en-US" smtClean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43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F7DF9-9839-7949-B4A7-CE18B035E83A}"/>
              </a:ext>
            </a:extLst>
          </p:cNvPr>
          <p:cNvSpPr txBox="1"/>
          <p:nvPr/>
        </p:nvSpPr>
        <p:spPr>
          <a:xfrm>
            <a:off x="914400" y="160499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Observing the Earth through Instrumentation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pic>
        <p:nvPicPr>
          <p:cNvPr id="19" name="Picture 18" descr="new 036.jpg">
            <a:extLst>
              <a:ext uri="{FF2B5EF4-FFF2-40B4-BE49-F238E27FC236}">
                <a16:creationId xmlns:a16="http://schemas.microsoft.com/office/drawing/2014/main" id="{60CB81C0-5A36-6540-B8F7-25F38CA45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24" y="2748418"/>
            <a:ext cx="5762391" cy="3827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C860B-887B-1D46-8FAE-CA539285CAE3}"/>
              </a:ext>
            </a:extLst>
          </p:cNvPr>
          <p:cNvSpPr txBox="1"/>
          <p:nvPr/>
        </p:nvSpPr>
        <p:spPr>
          <a:xfrm>
            <a:off x="1881352" y="1869956"/>
            <a:ext cx="538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Adam Ringler </a:t>
            </a:r>
            <a:r>
              <a:rPr lang="en-US" dirty="0" err="1">
                <a:solidFill>
                  <a:schemeClr val="bg1"/>
                </a:solidFill>
              </a:rPr>
              <a:t>aringler@usgs.gov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4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B973BCB-543F-4D40-858F-9032A58CD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31868"/>
            <a:ext cx="7772400" cy="147002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Electrical Sensitivity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B4D56-BB84-C048-9DEE-0CD460131AE2}"/>
              </a:ext>
            </a:extLst>
          </p:cNvPr>
          <p:cNvSpPr txBox="1">
            <a:spLocks/>
          </p:cNvSpPr>
          <p:nvPr/>
        </p:nvSpPr>
        <p:spPr>
          <a:xfrm>
            <a:off x="788505" y="1694558"/>
            <a:ext cx="3940533" cy="14700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The voltage the sensor puts out for a given input in the flat portion of the sensor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6F091D-CC51-204F-994C-14A11E341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838" y="1776955"/>
            <a:ext cx="3323237" cy="3109122"/>
          </a:xfrm>
          <a:prstGeom prst="rect">
            <a:avLst/>
          </a:prstGeom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121D050-AFDE-6340-A145-BBCD262E4314}"/>
              </a:ext>
            </a:extLst>
          </p:cNvPr>
          <p:cNvSpPr/>
          <p:nvPr/>
        </p:nvSpPr>
        <p:spPr>
          <a:xfrm>
            <a:off x="6623437" y="4548146"/>
            <a:ext cx="1669777" cy="542069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1EF4C-6437-834A-A77D-A87A215ED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85" y="3490623"/>
            <a:ext cx="4998571" cy="23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9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EDBE0D-E54A-E349-ADCC-993174DD1029}"/>
              </a:ext>
            </a:extLst>
          </p:cNvPr>
          <p:cNvSpPr txBox="1">
            <a:spLocks/>
          </p:cNvSpPr>
          <p:nvPr/>
        </p:nvSpPr>
        <p:spPr>
          <a:xfrm>
            <a:off x="685800" y="-18533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Minimum Resolution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A4E5F35-F871-A045-876D-4291A47F75F5}"/>
              </a:ext>
            </a:extLst>
          </p:cNvPr>
          <p:cNvSpPr txBox="1">
            <a:spLocks/>
          </p:cNvSpPr>
          <p:nvPr/>
        </p:nvSpPr>
        <p:spPr>
          <a:xfrm>
            <a:off x="383827" y="2015498"/>
            <a:ext cx="3065251" cy="3182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Just the self-noise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Top at BFO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Bottom at TUC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Why do the self-noise estimates differ?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0AD29B-22DE-6F43-8E1A-D56F27EF6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003" y="1874580"/>
            <a:ext cx="4367097" cy="409191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4C44A10-4A3C-6645-8A6B-28E3B9BA1C0C}"/>
              </a:ext>
            </a:extLst>
          </p:cNvPr>
          <p:cNvSpPr txBox="1">
            <a:spLocks/>
          </p:cNvSpPr>
          <p:nvPr/>
        </p:nvSpPr>
        <p:spPr>
          <a:xfrm>
            <a:off x="6693253" y="6122112"/>
            <a:ext cx="2107847" cy="614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Ringler et al. (2020)</a:t>
            </a:r>
          </a:p>
        </p:txBody>
      </p:sp>
    </p:spTree>
    <p:extLst>
      <p:ext uri="{BB962C8B-B14F-4D97-AF65-F5344CB8AC3E}">
        <p14:creationId xmlns:p14="http://schemas.microsoft.com/office/powerpoint/2010/main" val="20063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55ADE0-945A-5044-BCD3-DDBDA5856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30621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BFO versus TUC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A6B54B-B5AD-CC44-AC62-91C2F6592628}"/>
              </a:ext>
            </a:extLst>
          </p:cNvPr>
          <p:cNvSpPr txBox="1">
            <a:spLocks/>
          </p:cNvSpPr>
          <p:nvPr/>
        </p:nvSpPr>
        <p:spPr>
          <a:xfrm>
            <a:off x="130319" y="1450954"/>
            <a:ext cx="394053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BFO has a large amount of overburden in granite</a:t>
            </a:r>
          </a:p>
          <a:p>
            <a:pPr algn="l"/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TUC a hut on the side of the hill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06EDE-E699-F945-988C-C74BED01D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382" y="1898857"/>
            <a:ext cx="4387348" cy="2928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08877-8B0C-B34B-B90F-BDACBB59B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280" y="4938962"/>
            <a:ext cx="3877857" cy="1798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BA74C4-E066-5640-997A-3A5A464723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230"/>
          <a:stretch/>
        </p:blipFill>
        <p:spPr>
          <a:xfrm>
            <a:off x="648667" y="2774063"/>
            <a:ext cx="2082324" cy="306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9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30BC40-4F76-8740-87CB-E6A55C020DFA}"/>
              </a:ext>
            </a:extLst>
          </p:cNvPr>
          <p:cNvSpPr txBox="1">
            <a:spLocks/>
          </p:cNvSpPr>
          <p:nvPr/>
        </p:nvSpPr>
        <p:spPr>
          <a:xfrm>
            <a:off x="780393" y="-16374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Non-seismic Noise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AFAB46-797E-E941-B0D4-568A73EDB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883" y="1826388"/>
            <a:ext cx="3607217" cy="418677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424FDF9-76B9-264F-BA92-9A645671E0AB}"/>
              </a:ext>
            </a:extLst>
          </p:cNvPr>
          <p:cNvSpPr txBox="1">
            <a:spLocks/>
          </p:cNvSpPr>
          <p:nvPr/>
        </p:nvSpPr>
        <p:spPr>
          <a:xfrm>
            <a:off x="5193882" y="6043451"/>
            <a:ext cx="3607217" cy="446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Thermal noise (Doody et al., 2017)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5D85D1-8F61-1C4B-986B-64E572B1E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1826388"/>
            <a:ext cx="3333356" cy="307409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F73A102-D568-FB46-B6DD-BCFCE4041987}"/>
              </a:ext>
            </a:extLst>
          </p:cNvPr>
          <p:cNvSpPr txBox="1">
            <a:spLocks/>
          </p:cNvSpPr>
          <p:nvPr/>
        </p:nvSpPr>
        <p:spPr>
          <a:xfrm>
            <a:off x="342900" y="4930776"/>
            <a:ext cx="3333356" cy="446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Magnetic (Ringler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262976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AB42EB2-05EE-6E44-BB44-451043774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-187033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Tilt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7F9AA-9997-674B-9F49-C6DB4F29237F}"/>
              </a:ext>
            </a:extLst>
          </p:cNvPr>
          <p:cNvSpPr txBox="1"/>
          <p:nvPr/>
        </p:nvSpPr>
        <p:spPr>
          <a:xfrm>
            <a:off x="2409477" y="1816982"/>
            <a:ext cx="432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is horizontal data so different?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55CCFE-EF5E-3044-8F03-9C5C93A0F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444382"/>
            <a:ext cx="7683500" cy="229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7B67F9-C4F6-414E-95A4-73918E3B9607}"/>
              </a:ext>
            </a:extLst>
          </p:cNvPr>
          <p:cNvSpPr txBox="1"/>
          <p:nvPr/>
        </p:nvSpPr>
        <p:spPr>
          <a:xfrm>
            <a:off x="4044255" y="5940688"/>
            <a:ext cx="4325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Wielandt</a:t>
            </a:r>
            <a:r>
              <a:rPr lang="en-US" dirty="0">
                <a:solidFill>
                  <a:schemeClr val="bg1"/>
                </a:solidFill>
              </a:rPr>
              <a:t> (2002)</a:t>
            </a:r>
          </a:p>
        </p:txBody>
      </p:sp>
    </p:spTree>
    <p:extLst>
      <p:ext uri="{BB962C8B-B14F-4D97-AF65-F5344CB8AC3E}">
        <p14:creationId xmlns:p14="http://schemas.microsoft.com/office/powerpoint/2010/main" val="193940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8D21817-6C56-FA4E-9531-3A773039A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85333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Tilt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EDFA68-7F41-DC4E-A9AA-6C5B9AB83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898857"/>
            <a:ext cx="3968013" cy="39479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82BF48-AACB-824B-94AD-A2B2D1B68926}"/>
              </a:ext>
            </a:extLst>
          </p:cNvPr>
          <p:cNvSpPr txBox="1"/>
          <p:nvPr/>
        </p:nvSpPr>
        <p:spPr>
          <a:xfrm>
            <a:off x="1436676" y="2803270"/>
            <a:ext cx="238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Vertical doesn’t see tilt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7173AE-9054-F642-BE53-D4E431AF04DA}"/>
              </a:ext>
            </a:extLst>
          </p:cNvPr>
          <p:cNvCxnSpPr>
            <a:stCxn id="15" idx="3"/>
          </p:cNvCxnSpPr>
          <p:nvPr/>
        </p:nvCxnSpPr>
        <p:spPr>
          <a:xfrm>
            <a:off x="3821124" y="2987936"/>
            <a:ext cx="1618555" cy="1824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6F73C01-D012-4642-B6AB-D450D2A2B035}"/>
              </a:ext>
            </a:extLst>
          </p:cNvPr>
          <p:cNvSpPr txBox="1"/>
          <p:nvPr/>
        </p:nvSpPr>
        <p:spPr>
          <a:xfrm>
            <a:off x="1085239" y="4482277"/>
            <a:ext cx="287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U,V,W orientation</a:t>
            </a:r>
          </a:p>
        </p:txBody>
      </p:sp>
    </p:spTree>
    <p:extLst>
      <p:ext uri="{BB962C8B-B14F-4D97-AF65-F5344CB8AC3E}">
        <p14:creationId xmlns:p14="http://schemas.microsoft.com/office/powerpoint/2010/main" val="4251748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A47F3A9-4F75-9C4B-B301-CF922A9C6CC4}"/>
              </a:ext>
            </a:extLst>
          </p:cNvPr>
          <p:cNvSpPr txBox="1">
            <a:spLocks/>
          </p:cNvSpPr>
          <p:nvPr/>
        </p:nvSpPr>
        <p:spPr>
          <a:xfrm>
            <a:off x="685800" y="-16235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Dynamic Range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95F218-600B-7247-BC07-9949E868048C}"/>
              </a:ext>
            </a:extLst>
          </p:cNvPr>
          <p:cNvSpPr txBox="1">
            <a:spLocks/>
          </p:cNvSpPr>
          <p:nvPr/>
        </p:nvSpPr>
        <p:spPr>
          <a:xfrm>
            <a:off x="649920" y="1824383"/>
            <a:ext cx="7844160" cy="1006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Dynamic Range = Clip-Level + minimum resolvable signal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EDA653-6CCE-E54B-8734-79A98E5B0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153" y="2763223"/>
            <a:ext cx="6347357" cy="304767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E54BCD-2FB6-3E41-A22B-75CE037D2515}"/>
              </a:ext>
            </a:extLst>
          </p:cNvPr>
          <p:cNvCxnSpPr/>
          <p:nvPr/>
        </p:nvCxnSpPr>
        <p:spPr>
          <a:xfrm>
            <a:off x="4191556" y="3597530"/>
            <a:ext cx="0" cy="13616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75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5EAA2B-2288-AB4B-86E9-87A33C01A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85333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Clip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C5B4C8-BB3C-8346-AB99-BF0060F67359}"/>
              </a:ext>
            </a:extLst>
          </p:cNvPr>
          <p:cNvSpPr txBox="1">
            <a:spLocks/>
          </p:cNvSpPr>
          <p:nvPr/>
        </p:nvSpPr>
        <p:spPr>
          <a:xfrm>
            <a:off x="1257295" y="1722641"/>
            <a:ext cx="662941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Most digitizers are +/-20 V so the clip level is when the sensor is outputting 20V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A0A735-F977-D148-9776-1E3B1BE3D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817" y="2573185"/>
            <a:ext cx="3921148" cy="372602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952CC9A-003A-3445-B356-E00971097148}"/>
              </a:ext>
            </a:extLst>
          </p:cNvPr>
          <p:cNvSpPr txBox="1">
            <a:spLocks/>
          </p:cNvSpPr>
          <p:nvPr/>
        </p:nvSpPr>
        <p:spPr>
          <a:xfrm>
            <a:off x="685800" y="3352460"/>
            <a:ext cx="4106754" cy="1936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Clipping at MAJO from the M9 event in Japan, 2011.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Ringler and Bastien (2020)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2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900EAEE-CE22-1047-95B0-AE146D4D5907}"/>
              </a:ext>
            </a:extLst>
          </p:cNvPr>
          <p:cNvSpPr txBox="1">
            <a:spLocks/>
          </p:cNvSpPr>
          <p:nvPr/>
        </p:nvSpPr>
        <p:spPr>
          <a:xfrm>
            <a:off x="685800" y="-18533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Expression of Dynamic Range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5E75F26-7102-6C46-A3D7-E3AEE59189B1}"/>
              </a:ext>
            </a:extLst>
          </p:cNvPr>
          <p:cNvSpPr txBox="1">
            <a:spLocks/>
          </p:cNvSpPr>
          <p:nvPr/>
        </p:nvSpPr>
        <p:spPr>
          <a:xfrm>
            <a:off x="685800" y="1958975"/>
            <a:ext cx="7772400" cy="3000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Amplitude</a:t>
            </a:r>
            <a:r>
              <a:rPr lang="en-US" sz="1800" baseline="30000" dirty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 = Power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Describe using dB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10log</a:t>
            </a:r>
            <a:r>
              <a:rPr lang="en-US" sz="1800" baseline="-25000" dirty="0">
                <a:solidFill>
                  <a:schemeClr val="bg1"/>
                </a:solidFill>
              </a:rPr>
              <a:t>10</a:t>
            </a:r>
            <a:r>
              <a:rPr lang="en-US" sz="1800" dirty="0">
                <a:solidFill>
                  <a:schemeClr val="bg1"/>
                </a:solidFill>
              </a:rPr>
              <a:t>(Power)=20log</a:t>
            </a:r>
            <a:r>
              <a:rPr lang="en-US" sz="1800" baseline="-25000" dirty="0">
                <a:solidFill>
                  <a:schemeClr val="bg1"/>
                </a:solidFill>
              </a:rPr>
              <a:t>10</a:t>
            </a:r>
            <a:r>
              <a:rPr lang="en-US" sz="1800" dirty="0">
                <a:solidFill>
                  <a:schemeClr val="bg1"/>
                </a:solidFill>
              </a:rPr>
              <a:t>(Amplitude)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Seismology is interested in 144 dB of dynamic range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This is equivalent of a ruler across the U.S. every 9 inches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35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59FCD99-847C-4C43-99DD-39F00F5751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28" y="3490584"/>
            <a:ext cx="2684547" cy="3207976"/>
          </a:xfrm>
          <a:prstGeom prst="rect">
            <a:avLst/>
          </a:prstGeom>
        </p:spPr>
      </p:pic>
      <p:pic>
        <p:nvPicPr>
          <p:cNvPr id="8" name="Picture 7" descr="Diagram, table&#10;&#10;Description automatically generated">
            <a:extLst>
              <a:ext uri="{FF2B5EF4-FFF2-40B4-BE49-F238E27FC236}">
                <a16:creationId xmlns:a16="http://schemas.microsoft.com/office/drawing/2014/main" id="{958E5374-99DF-564B-A4E5-A95C1AAC11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8" y="1244831"/>
            <a:ext cx="6173546" cy="23917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8390ED-98BF-8B4B-8891-2968BB44C9DA}"/>
              </a:ext>
            </a:extLst>
          </p:cNvPr>
          <p:cNvSpPr txBox="1"/>
          <p:nvPr/>
        </p:nvSpPr>
        <p:spPr>
          <a:xfrm>
            <a:off x="451945" y="3815255"/>
            <a:ext cx="530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Replacing KS-54000 with STS-6 and T-360 improves the number of sub-1 </a:t>
            </a:r>
            <a:r>
              <a:rPr lang="en-US" dirty="0" err="1">
                <a:solidFill>
                  <a:schemeClr val="bg1"/>
                </a:solidFill>
              </a:rPr>
              <a:t>mHz</a:t>
            </a:r>
            <a:r>
              <a:rPr lang="en-US" dirty="0">
                <a:solidFill>
                  <a:schemeClr val="bg1"/>
                </a:solidFill>
              </a:rPr>
              <a:t> spectra by a factor of 2!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84BF33-8144-944D-8070-18D438257755}"/>
              </a:ext>
            </a:extLst>
          </p:cNvPr>
          <p:cNvSpPr txBox="1">
            <a:spLocks/>
          </p:cNvSpPr>
          <p:nvPr/>
        </p:nvSpPr>
        <p:spPr>
          <a:xfrm>
            <a:off x="685800" y="-18533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New Stuff</a:t>
            </a:r>
          </a:p>
        </p:txBody>
      </p:sp>
    </p:spTree>
    <p:extLst>
      <p:ext uri="{BB962C8B-B14F-4D97-AF65-F5344CB8AC3E}">
        <p14:creationId xmlns:p14="http://schemas.microsoft.com/office/powerpoint/2010/main" val="148050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F7DF9-9839-7949-B4A7-CE18B035E83A}"/>
              </a:ext>
            </a:extLst>
          </p:cNvPr>
          <p:cNvSpPr txBox="1"/>
          <p:nvPr/>
        </p:nvSpPr>
        <p:spPr>
          <a:xfrm>
            <a:off x="914400" y="160499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Review of Seismic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C7F55-AA66-664A-B1BD-73DF675E1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120" y="1890546"/>
            <a:ext cx="1904080" cy="4742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863B8-264E-EE48-A736-17F529FF47C7}"/>
              </a:ext>
            </a:extLst>
          </p:cNvPr>
          <p:cNvSpPr txBox="1"/>
          <p:nvPr/>
        </p:nvSpPr>
        <p:spPr>
          <a:xfrm>
            <a:off x="520980" y="1890546"/>
            <a:ext cx="53473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Seismometer records ground motion and outputs a voltage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Digitizer takes in voltage and outputs time dependent counts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IRIS DMC collects the data and sends it to users in </a:t>
            </a:r>
            <a:r>
              <a:rPr lang="en-US" dirty="0" err="1">
                <a:solidFill>
                  <a:schemeClr val="bg1"/>
                </a:solidFill>
              </a:rPr>
              <a:t>miniSEED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User downloads ground motion convolved with the instrument response and digitizer contribution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10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FF5A2E1-7468-FB43-8904-A8C394F950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9"/>
          <a:stretch/>
        </p:blipFill>
        <p:spPr>
          <a:xfrm>
            <a:off x="5027827" y="4503142"/>
            <a:ext cx="3995798" cy="216041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0FBD110-017E-7C4A-93D1-081013D46151}"/>
              </a:ext>
            </a:extLst>
          </p:cNvPr>
          <p:cNvSpPr txBox="1">
            <a:spLocks/>
          </p:cNvSpPr>
          <p:nvPr/>
        </p:nvSpPr>
        <p:spPr>
          <a:xfrm>
            <a:off x="685800" y="-18533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Tonga</a:t>
            </a: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31CF73C-4F9B-164F-B58B-61175F75D0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8" y="1201193"/>
            <a:ext cx="4637661" cy="46376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4127CB-8DF2-794E-AA58-860AF1E65090}"/>
              </a:ext>
            </a:extLst>
          </p:cNvPr>
          <p:cNvSpPr txBox="1"/>
          <p:nvPr/>
        </p:nvSpPr>
        <p:spPr>
          <a:xfrm>
            <a:off x="5139559" y="1708528"/>
            <a:ext cx="3626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Recorded globally across the GSN on pressure sensors and seismic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189788-A3A5-5442-BF92-91F32063E796}"/>
              </a:ext>
            </a:extLst>
          </p:cNvPr>
          <p:cNvSpPr txBox="1"/>
          <p:nvPr/>
        </p:nvSpPr>
        <p:spPr>
          <a:xfrm>
            <a:off x="504497" y="1284692"/>
            <a:ext cx="184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Pressure</a:t>
            </a:r>
            <a:r>
              <a:rPr lang="en-US" dirty="0"/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00C12-E991-8240-9250-42482F810AFF}"/>
              </a:ext>
            </a:extLst>
          </p:cNvPr>
          <p:cNvSpPr txBox="1"/>
          <p:nvPr/>
        </p:nvSpPr>
        <p:spPr>
          <a:xfrm>
            <a:off x="2699816" y="1261581"/>
            <a:ext cx="1849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Seismic</a:t>
            </a:r>
            <a:r>
              <a:rPr lang="en-US" dirty="0" err="1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06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0FBD110-017E-7C4A-93D1-081013D46151}"/>
              </a:ext>
            </a:extLst>
          </p:cNvPr>
          <p:cNvSpPr txBox="1">
            <a:spLocks/>
          </p:cNvSpPr>
          <p:nvPr/>
        </p:nvSpPr>
        <p:spPr>
          <a:xfrm>
            <a:off x="685800" y="-18533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Tonga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2A42F34-825D-EB4B-B0CB-6D1DF5C07F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1284692"/>
            <a:ext cx="3150476" cy="4200635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54D3E49D-C7DF-0344-AC48-F5A9C54F48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745" y="1198343"/>
            <a:ext cx="3594538" cy="49424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05BA5E-3A01-1047-A7BF-916FD7ADA0B8}"/>
              </a:ext>
            </a:extLst>
          </p:cNvPr>
          <p:cNvSpPr txBox="1"/>
          <p:nvPr/>
        </p:nvSpPr>
        <p:spPr>
          <a:xfrm>
            <a:off x="3132082" y="6002999"/>
            <a:ext cx="373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Volcano produced atmospheric excitation at 3.7 and 4.4 </a:t>
            </a:r>
            <a:r>
              <a:rPr lang="en-US" dirty="0" err="1">
                <a:solidFill>
                  <a:schemeClr val="bg1"/>
                </a:solidFill>
              </a:rPr>
              <a:t>mHz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36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0FBD110-017E-7C4A-93D1-081013D46151}"/>
              </a:ext>
            </a:extLst>
          </p:cNvPr>
          <p:cNvSpPr txBox="1">
            <a:spLocks/>
          </p:cNvSpPr>
          <p:nvPr/>
        </p:nvSpPr>
        <p:spPr>
          <a:xfrm>
            <a:off x="685800" y="-18533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Tonga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CFC63FD-4161-9D41-AA49-96EEEC5368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6" y="850345"/>
            <a:ext cx="4632434" cy="4632434"/>
          </a:xfrm>
          <a:prstGeom prst="rect">
            <a:avLst/>
          </a:prstGeom>
        </p:spPr>
      </p:pic>
      <p:pic>
        <p:nvPicPr>
          <p:cNvPr id="9" name="Picture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69B688-3B79-2C45-A74A-CD92ED958F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773" y="4863100"/>
            <a:ext cx="3818265" cy="1909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4A383-7599-714D-AAC4-9F2D27796F31}"/>
              </a:ext>
            </a:extLst>
          </p:cNvPr>
          <p:cNvSpPr txBox="1"/>
          <p:nvPr/>
        </p:nvSpPr>
        <p:spPr>
          <a:xfrm>
            <a:off x="4999773" y="1284692"/>
            <a:ext cx="38182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Volcano produces atmospheric excitation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couples into the ground and excites the 3.7 and 4.4 </a:t>
            </a:r>
            <a:r>
              <a:rPr lang="en-US" dirty="0" err="1">
                <a:solidFill>
                  <a:schemeClr val="bg1"/>
                </a:solidFill>
              </a:rPr>
              <a:t>mHz</a:t>
            </a:r>
            <a:r>
              <a:rPr lang="en-US" dirty="0">
                <a:solidFill>
                  <a:schemeClr val="bg1"/>
                </a:solidFill>
              </a:rPr>
              <a:t> normal modes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Requires good data </a:t>
            </a:r>
            <a:r>
              <a:rPr lang="en-US">
                <a:solidFill>
                  <a:schemeClr val="bg1"/>
                </a:solidFill>
              </a:rPr>
              <a:t>and pressure recordings</a:t>
            </a:r>
          </a:p>
        </p:txBody>
      </p:sp>
    </p:spTree>
    <p:extLst>
      <p:ext uri="{BB962C8B-B14F-4D97-AF65-F5344CB8AC3E}">
        <p14:creationId xmlns:p14="http://schemas.microsoft.com/office/powerpoint/2010/main" val="3032803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0FBD110-017E-7C4A-93D1-081013D46151}"/>
              </a:ext>
            </a:extLst>
          </p:cNvPr>
          <p:cNvSpPr txBox="1">
            <a:spLocks/>
          </p:cNvSpPr>
          <p:nvPr/>
        </p:nvSpPr>
        <p:spPr>
          <a:xfrm>
            <a:off x="685800" y="-18533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7BEE6A-97CC-FA45-83BB-240B9A9E3DD8}"/>
              </a:ext>
            </a:extLst>
          </p:cNvPr>
          <p:cNvSpPr/>
          <p:nvPr/>
        </p:nvSpPr>
        <p:spPr>
          <a:xfrm>
            <a:off x="399393" y="1859340"/>
            <a:ext cx="83136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Ringler and Bastien (2020). A brief introduction to seismic instrumentation: Where does my data come from?, Seismological Research Letters, in press.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Steim</a:t>
            </a:r>
            <a:r>
              <a:rPr lang="en-US" dirty="0">
                <a:solidFill>
                  <a:schemeClr val="bg1"/>
                </a:solidFill>
              </a:rPr>
              <a:t> (2015). Theory and Observations – Instrumentation for Global and Regional Seismology.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Most papers on instrumentation can be found in the references of </a:t>
            </a:r>
            <a:r>
              <a:rPr lang="en-US" dirty="0" err="1">
                <a:solidFill>
                  <a:schemeClr val="bg1"/>
                </a:solidFill>
              </a:rPr>
              <a:t>Steim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64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C9BD81-0E53-0D44-B6C9-9B88C9130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2883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Review of Harmonic Representation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8FC4C7D-1C09-3841-83DD-D1291D8D485D}"/>
              </a:ext>
            </a:extLst>
          </p:cNvPr>
          <p:cNvSpPr txBox="1">
            <a:spLocks/>
          </p:cNvSpPr>
          <p:nvPr/>
        </p:nvSpPr>
        <p:spPr>
          <a:xfrm>
            <a:off x="138485" y="1958975"/>
            <a:ext cx="394053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Every suitable signal (noise) can be represented as a sum of sines and cosines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F2A2B3-4EEC-3C48-AE8B-DEE2EC331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18" y="2327688"/>
            <a:ext cx="4896746" cy="187955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45818D-6FBF-AB44-880D-157D4CAE81B7}"/>
              </a:ext>
            </a:extLst>
          </p:cNvPr>
          <p:cNvSpPr txBox="1">
            <a:spLocks/>
          </p:cNvSpPr>
          <p:nvPr/>
        </p:nvSpPr>
        <p:spPr>
          <a:xfrm>
            <a:off x="527437" y="4288615"/>
            <a:ext cx="793076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The equation doesn’t matter.  All we care about are the amplitudes and their associated frequencies</a:t>
            </a:r>
          </a:p>
        </p:txBody>
      </p:sp>
    </p:spTree>
    <p:extLst>
      <p:ext uri="{BB962C8B-B14F-4D97-AF65-F5344CB8AC3E}">
        <p14:creationId xmlns:p14="http://schemas.microsoft.com/office/powerpoint/2010/main" val="362530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45818D-6FBF-AB44-880D-157D4CAE81B7}"/>
              </a:ext>
            </a:extLst>
          </p:cNvPr>
          <p:cNvSpPr txBox="1">
            <a:spLocks/>
          </p:cNvSpPr>
          <p:nvPr/>
        </p:nvSpPr>
        <p:spPr>
          <a:xfrm>
            <a:off x="527437" y="4288615"/>
            <a:ext cx="793076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The equation doesn’t matter.  All we care about are the amplitudes and their associated frequencies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33411A-DFBD-C04B-B117-53AEC704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-162439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Frequency Domain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CC4615-D9E7-7149-92FE-DD35B26112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85"/>
          <a:stretch/>
        </p:blipFill>
        <p:spPr>
          <a:xfrm>
            <a:off x="788649" y="1820849"/>
            <a:ext cx="7566702" cy="351407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864CAE-53C4-2D43-B126-2A500F74769B}"/>
              </a:ext>
            </a:extLst>
          </p:cNvPr>
          <p:cNvSpPr txBox="1">
            <a:spLocks/>
          </p:cNvSpPr>
          <p:nvPr/>
        </p:nvSpPr>
        <p:spPr>
          <a:xfrm>
            <a:off x="2601733" y="5204648"/>
            <a:ext cx="3940533" cy="917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Frequencies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27BB72-B807-F043-BDDF-E780EF257B5F}"/>
              </a:ext>
            </a:extLst>
          </p:cNvPr>
          <p:cNvSpPr txBox="1">
            <a:spLocks/>
          </p:cNvSpPr>
          <p:nvPr/>
        </p:nvSpPr>
        <p:spPr>
          <a:xfrm rot="16200000">
            <a:off x="-1312255" y="3234022"/>
            <a:ext cx="3603621" cy="598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Amplitudes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3F9F371-CD8C-EE4D-BDC5-C135726149AC}"/>
              </a:ext>
            </a:extLst>
          </p:cNvPr>
          <p:cNvSpPr txBox="1">
            <a:spLocks/>
          </p:cNvSpPr>
          <p:nvPr/>
        </p:nvSpPr>
        <p:spPr>
          <a:xfrm>
            <a:off x="6250057" y="6258077"/>
            <a:ext cx="2893943" cy="599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Ringler and Bastien (2020)</a:t>
            </a:r>
          </a:p>
        </p:txBody>
      </p:sp>
    </p:spTree>
    <p:extLst>
      <p:ext uri="{BB962C8B-B14F-4D97-AF65-F5344CB8AC3E}">
        <p14:creationId xmlns:p14="http://schemas.microsoft.com/office/powerpoint/2010/main" val="83237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561F12-36B2-F14A-9057-EA07E2EFC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66808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Self-Noise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6FA5E6-DDBA-DF4F-91B8-F388AFC95093}"/>
              </a:ext>
            </a:extLst>
          </p:cNvPr>
          <p:cNvSpPr txBox="1">
            <a:spLocks/>
          </p:cNvSpPr>
          <p:nvPr/>
        </p:nvSpPr>
        <p:spPr>
          <a:xfrm>
            <a:off x="5699429" y="5138321"/>
            <a:ext cx="3536342" cy="12908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What is the intrinsic noise of an instrument in the absence of ground motion?</a:t>
            </a:r>
          </a:p>
        </p:txBody>
      </p:sp>
      <p:pic>
        <p:nvPicPr>
          <p:cNvPr id="20" name="Picture 2" descr="N:\USERS\Ringler\ADAM_AGU_POSTER\DSC00743.JPG">
            <a:extLst>
              <a:ext uri="{FF2B5EF4-FFF2-40B4-BE49-F238E27FC236}">
                <a16:creationId xmlns:a16="http://schemas.microsoft.com/office/drawing/2014/main" id="{B99CD5AD-2CF8-2F42-A54C-A08DE390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5334000" cy="400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D5CA6D-8342-394C-86C5-2C15FB07439E}"/>
              </a:ext>
            </a:extLst>
          </p:cNvPr>
          <p:cNvSpPr txBox="1"/>
          <p:nvPr/>
        </p:nvSpPr>
        <p:spPr>
          <a:xfrm>
            <a:off x="1143000" y="1549357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So that instruments record common signals we put them on a granite slab and try to isolate them from non-seismic noise sources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9C8965-6E97-9949-B5A6-4E8BB41CA9F4}"/>
              </a:ext>
            </a:extLst>
          </p:cNvPr>
          <p:cNvCxnSpPr/>
          <p:nvPr/>
        </p:nvCxnSpPr>
        <p:spPr bwMode="auto">
          <a:xfrm flipH="1">
            <a:off x="4343400" y="4724400"/>
            <a:ext cx="2590800" cy="7620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2D3EC6D-0306-5341-B655-57DC88B27D48}"/>
              </a:ext>
            </a:extLst>
          </p:cNvPr>
          <p:cNvSpPr txBox="1"/>
          <p:nvPr/>
        </p:nvSpPr>
        <p:spPr>
          <a:xfrm>
            <a:off x="7086600" y="4495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T-240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56FC53-8A5C-244C-B43D-7161BAA08DDE}"/>
              </a:ext>
            </a:extLst>
          </p:cNvPr>
          <p:cNvCxnSpPr/>
          <p:nvPr/>
        </p:nvCxnSpPr>
        <p:spPr bwMode="auto">
          <a:xfrm flipH="1">
            <a:off x="4800600" y="3352800"/>
            <a:ext cx="2743200" cy="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1C3732-F6A3-4C4F-94D3-EFBA497F027E}"/>
              </a:ext>
            </a:extLst>
          </p:cNvPr>
          <p:cNvSpPr txBox="1"/>
          <p:nvPr/>
        </p:nvSpPr>
        <p:spPr>
          <a:xfrm>
            <a:off x="7620000" y="319891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STS-2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F69944-4E2F-A640-BAB2-3E599F31D597}"/>
              </a:ext>
            </a:extLst>
          </p:cNvPr>
          <p:cNvCxnSpPr/>
          <p:nvPr/>
        </p:nvCxnSpPr>
        <p:spPr bwMode="auto">
          <a:xfrm flipH="1">
            <a:off x="3657600" y="3886200"/>
            <a:ext cx="3810000" cy="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1B5BDF-DE44-0E47-89A2-335FA6F72271}"/>
              </a:ext>
            </a:extLst>
          </p:cNvPr>
          <p:cNvSpPr txBox="1"/>
          <p:nvPr/>
        </p:nvSpPr>
        <p:spPr>
          <a:xfrm>
            <a:off x="7559749" y="370153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T-120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9ADABE-5354-4241-AE01-B72542CBA5DB}"/>
              </a:ext>
            </a:extLst>
          </p:cNvPr>
          <p:cNvCxnSpPr/>
          <p:nvPr/>
        </p:nvCxnSpPr>
        <p:spPr bwMode="auto">
          <a:xfrm flipH="1">
            <a:off x="3733800" y="2628900"/>
            <a:ext cx="2971800" cy="26670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B2EB48B-B9F2-2D48-AF44-6280500A97D0}"/>
              </a:ext>
            </a:extLst>
          </p:cNvPr>
          <p:cNvSpPr txBox="1"/>
          <p:nvPr/>
        </p:nvSpPr>
        <p:spPr>
          <a:xfrm>
            <a:off x="6934200" y="2438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KS-2000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A34ABF-0595-D343-A803-08E6C0199BFB}"/>
              </a:ext>
            </a:extLst>
          </p:cNvPr>
          <p:cNvCxnSpPr/>
          <p:nvPr/>
        </p:nvCxnSpPr>
        <p:spPr bwMode="auto">
          <a:xfrm flipH="1">
            <a:off x="2971800" y="2218730"/>
            <a:ext cx="3352800" cy="54352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F3B68AD-1950-1441-9C35-884B4EC9FBF4}"/>
              </a:ext>
            </a:extLst>
          </p:cNvPr>
          <p:cNvSpPr txBox="1"/>
          <p:nvPr/>
        </p:nvSpPr>
        <p:spPr>
          <a:xfrm>
            <a:off x="6515100" y="1981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STS-1 Horizontal</a:t>
            </a:r>
          </a:p>
        </p:txBody>
      </p:sp>
    </p:spTree>
    <p:extLst>
      <p:ext uri="{BB962C8B-B14F-4D97-AF65-F5344CB8AC3E}">
        <p14:creationId xmlns:p14="http://schemas.microsoft.com/office/powerpoint/2010/main" val="943978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Sleeman</a:t>
            </a:r>
            <a:r>
              <a:rPr lang="en-US" sz="5400" dirty="0">
                <a:solidFill>
                  <a:schemeClr val="bg1"/>
                </a:solidFill>
              </a:rPr>
              <a:t>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FC06EEC5-B9D2-2B46-9448-68E1D98F100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00100" y="1307829"/>
                <a:ext cx="7543800" cy="4038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Remove coherent signal to estimate instrument noise: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Power spectra of instruments 1,2, and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11, 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22,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33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Cross-power of instruments i and j: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sz="2000" dirty="0" err="1">
                    <a:solidFill>
                      <a:schemeClr val="bg1"/>
                    </a:solidFill>
                  </a:rPr>
                  <a:t>Sleeman</a:t>
                </a:r>
                <a:r>
                  <a:rPr lang="en-US" sz="2000" dirty="0">
                    <a:solidFill>
                      <a:schemeClr val="bg1"/>
                    </a:solidFill>
                  </a:rPr>
                  <a:t> Self-noise of instrument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200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12</m:t>
                        </m:r>
                      </m:sub>
                    </m:sSub>
                    <m:f>
                      <m:f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13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23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If 1=2=3 what is the self-noise?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>
                  <a:buFont typeface="Wingdings" pitchFamily="2" charset="2"/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3">
                <a:extLst>
                  <a:ext uri="{FF2B5EF4-FFF2-40B4-BE49-F238E27FC236}">
                    <a16:creationId xmlns:a16="http://schemas.microsoft.com/office/drawing/2014/main" id="{FC06EEC5-B9D2-2B46-9448-68E1D98F1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1307829"/>
                <a:ext cx="7543800" cy="4038600"/>
              </a:xfrm>
              <a:prstGeom prst="rect">
                <a:avLst/>
              </a:prstGeom>
              <a:blipFill>
                <a:blip r:embed="rId5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094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10EB08-0E98-B744-A813-DBE0BE6AA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Examples of Self-Noise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7FD6994-5AF6-4146-AAA7-4147C8C8E9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507914"/>
              </p:ext>
            </p:extLst>
          </p:nvPr>
        </p:nvGraphicFramePr>
        <p:xfrm>
          <a:off x="3012792" y="1321772"/>
          <a:ext cx="5917847" cy="4572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crobat Document" r:id="rId6" imgW="7543607" imgH="5829107" progId="AcroExch.Document.7">
                  <p:embed/>
                </p:oleObj>
              </mc:Choice>
              <mc:Fallback>
                <p:oleObj name="Acrobat Document" r:id="rId6" imgW="7543607" imgH="5829107" progId="AcroExch.Document.7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1CD01C2-3389-2548-9073-448C418B2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12792" y="1321772"/>
                        <a:ext cx="5917847" cy="4572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B75B7B5E-CFE8-674A-AA52-2BB0FBEF44F6}"/>
              </a:ext>
            </a:extLst>
          </p:cNvPr>
          <p:cNvSpPr txBox="1">
            <a:spLocks/>
          </p:cNvSpPr>
          <p:nvPr/>
        </p:nvSpPr>
        <p:spPr>
          <a:xfrm>
            <a:off x="87464" y="4644101"/>
            <a:ext cx="2790907" cy="64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Ringler and Hutt (2011)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E78EAF-425F-FB4C-A530-DDFC923DF023}"/>
              </a:ext>
            </a:extLst>
          </p:cNvPr>
          <p:cNvSpPr txBox="1">
            <a:spLocks/>
          </p:cNvSpPr>
          <p:nvPr/>
        </p:nvSpPr>
        <p:spPr>
          <a:xfrm>
            <a:off x="87463" y="1575834"/>
            <a:ext cx="2790907" cy="2161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If I want to record 100 s period signals which instruments will always work?</a:t>
            </a:r>
          </a:p>
        </p:txBody>
      </p:sp>
    </p:spTree>
    <p:extLst>
      <p:ext uri="{BB962C8B-B14F-4D97-AF65-F5344CB8AC3E}">
        <p14:creationId xmlns:p14="http://schemas.microsoft.com/office/powerpoint/2010/main" val="243582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BCC910-388A-F241-93EA-BB1AA0C7C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185333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Why Do We Care?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87801-9ECE-E346-95CD-24D5FA136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514" y="2280745"/>
            <a:ext cx="6300855" cy="429042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C1BF252-D419-3145-BDA5-264BB4AFE4C3}"/>
              </a:ext>
            </a:extLst>
          </p:cNvPr>
          <p:cNvSpPr txBox="1">
            <a:spLocks/>
          </p:cNvSpPr>
          <p:nvPr/>
        </p:nvSpPr>
        <p:spPr>
          <a:xfrm>
            <a:off x="114631" y="779501"/>
            <a:ext cx="3161969" cy="3449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By measuring splitting of modes (from rotation and ellipticity) we can infer structure of the Earth.</a:t>
            </a:r>
          </a:p>
          <a:p>
            <a:pPr algn="l"/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Modes give us velocity + density</a:t>
            </a:r>
          </a:p>
          <a:p>
            <a:pPr algn="l"/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P and S only give velocity</a:t>
            </a:r>
          </a:p>
        </p:txBody>
      </p:sp>
    </p:spTree>
    <p:extLst>
      <p:ext uri="{BB962C8B-B14F-4D97-AF65-F5344CB8AC3E}">
        <p14:creationId xmlns:p14="http://schemas.microsoft.com/office/powerpoint/2010/main" val="345097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82F8E2-0DCE-CE4C-9E65-0CB1F349B172}"/>
              </a:ext>
            </a:extLst>
          </p:cNvPr>
          <p:cNvSpPr txBox="1">
            <a:spLocks/>
          </p:cNvSpPr>
          <p:nvPr/>
        </p:nvSpPr>
        <p:spPr>
          <a:xfrm>
            <a:off x="685800" y="-18533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Sensitivity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2665FFA-D0B7-4945-B5C1-FCC9E42EC3E6}"/>
              </a:ext>
            </a:extLst>
          </p:cNvPr>
          <p:cNvSpPr txBox="1">
            <a:spLocks/>
          </p:cNvSpPr>
          <p:nvPr/>
        </p:nvSpPr>
        <p:spPr>
          <a:xfrm>
            <a:off x="107011" y="1777985"/>
            <a:ext cx="7105153" cy="1470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chemeClr val="bg1"/>
                </a:solidFill>
              </a:rPr>
              <a:t>Intrinsic sensitivity of the instrument   e.g. 1500 V/m/s</a:t>
            </a:r>
          </a:p>
          <a:p>
            <a:pPr algn="l"/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Minimum resolvable signal (self-noise)</a:t>
            </a:r>
          </a:p>
          <a:p>
            <a:pPr algn="l"/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Sensitivity to non-seismic signals (temperature, pressure, other)</a:t>
            </a:r>
          </a:p>
        </p:txBody>
      </p:sp>
    </p:spTree>
    <p:extLst>
      <p:ext uri="{BB962C8B-B14F-4D97-AF65-F5344CB8AC3E}">
        <p14:creationId xmlns:p14="http://schemas.microsoft.com/office/powerpoint/2010/main" val="204580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</TotalTime>
  <Words>627</Words>
  <Application>Microsoft Macintosh PowerPoint</Application>
  <PresentationFormat>On-screen Show (4:3)</PresentationFormat>
  <Paragraphs>118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Wingdings</vt:lpstr>
      <vt:lpstr>Office Theme</vt:lpstr>
      <vt:lpstr>Acrobat Document</vt:lpstr>
      <vt:lpstr>PowerPoint Presentation</vt:lpstr>
      <vt:lpstr>PowerPoint Presentation</vt:lpstr>
      <vt:lpstr>Review of Harmonic Representation</vt:lpstr>
      <vt:lpstr>Frequency Domain</vt:lpstr>
      <vt:lpstr>Self-Noise</vt:lpstr>
      <vt:lpstr>Sleeman Method</vt:lpstr>
      <vt:lpstr>Examples of Self-Noise</vt:lpstr>
      <vt:lpstr>Why Do We Care?</vt:lpstr>
      <vt:lpstr>PowerPoint Presentation</vt:lpstr>
      <vt:lpstr>Electrical Sensitivity</vt:lpstr>
      <vt:lpstr>PowerPoint Presentation</vt:lpstr>
      <vt:lpstr>BFO versus TUC</vt:lpstr>
      <vt:lpstr>PowerPoint Presentation</vt:lpstr>
      <vt:lpstr>Tilt</vt:lpstr>
      <vt:lpstr>Tilt</vt:lpstr>
      <vt:lpstr>PowerPoint Presentation</vt:lpstr>
      <vt:lpstr>Clip 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USGS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Ringler</dc:creator>
  <cp:lastModifiedBy>Ringler, Adam T</cp:lastModifiedBy>
  <cp:revision>89</cp:revision>
  <dcterms:created xsi:type="dcterms:W3CDTF">2015-04-09T13:13:56Z</dcterms:created>
  <dcterms:modified xsi:type="dcterms:W3CDTF">2022-04-07T22:57:57Z</dcterms:modified>
</cp:coreProperties>
</file>